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314"/>
    <p:restoredTop sz="50000"/>
  </p:normalViewPr>
  <p:slideViewPr>
    <p:cSldViewPr snapToGrid="0" snapToObjects="1">
      <p:cViewPr varScale="1">
        <p:scale>
          <a:sx n="85" d="100"/>
          <a:sy n="85" d="100"/>
        </p:scale>
        <p:origin x="20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3635-089F-974D-9936-F8812C587B18}" type="datetimeFigureOut">
              <a:rPr lang="it-IT" smtClean="0"/>
              <a:t>20/04/23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2D1-CB4D-8940-95BD-3675175EFA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255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3635-089F-974D-9936-F8812C587B18}" type="datetimeFigureOut">
              <a:rPr lang="it-IT" smtClean="0"/>
              <a:t>20/04/23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2D1-CB4D-8940-95BD-3675175EFA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9290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3635-089F-974D-9936-F8812C587B18}" type="datetimeFigureOut">
              <a:rPr lang="it-IT" smtClean="0"/>
              <a:t>20/04/23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2D1-CB4D-8940-95BD-3675175EFA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871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3635-089F-974D-9936-F8812C587B18}" type="datetimeFigureOut">
              <a:rPr lang="it-IT" smtClean="0"/>
              <a:t>20/04/23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2D1-CB4D-8940-95BD-3675175EFA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17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3635-089F-974D-9936-F8812C587B18}" type="datetimeFigureOut">
              <a:rPr lang="it-IT" smtClean="0"/>
              <a:t>20/04/23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2D1-CB4D-8940-95BD-3675175EFA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5593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3635-089F-974D-9936-F8812C587B18}" type="datetimeFigureOut">
              <a:rPr lang="it-IT" smtClean="0"/>
              <a:t>20/04/23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2D1-CB4D-8940-95BD-3675175EFA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037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3635-089F-974D-9936-F8812C587B18}" type="datetimeFigureOut">
              <a:rPr lang="it-IT" smtClean="0"/>
              <a:t>20/04/23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2D1-CB4D-8940-95BD-3675175EFA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851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3635-089F-974D-9936-F8812C587B18}" type="datetimeFigureOut">
              <a:rPr lang="it-IT" smtClean="0"/>
              <a:t>20/04/23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2D1-CB4D-8940-95BD-3675175EFA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703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3635-089F-974D-9936-F8812C587B18}" type="datetimeFigureOut">
              <a:rPr lang="it-IT" smtClean="0"/>
              <a:t>20/04/23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2D1-CB4D-8940-95BD-3675175EFA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11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3635-089F-974D-9936-F8812C587B18}" type="datetimeFigureOut">
              <a:rPr lang="it-IT" smtClean="0"/>
              <a:t>20/04/23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2D1-CB4D-8940-95BD-3675175EFA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24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3635-089F-974D-9936-F8812C587B18}" type="datetimeFigureOut">
              <a:rPr lang="it-IT" smtClean="0"/>
              <a:t>20/04/23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62D1-CB4D-8940-95BD-3675175EFA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127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73635-089F-974D-9936-F8812C587B18}" type="datetimeFigureOut">
              <a:rPr lang="it-IT" smtClean="0"/>
              <a:t>20/04/23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362D1-CB4D-8940-95BD-3675175EFA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292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Quiz with Pino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LOTI </a:t>
            </a:r>
            <a:r>
              <a:rPr lang="it-IT" dirty="0" err="1" smtClean="0"/>
              <a:t>project</a:t>
            </a:r>
            <a:r>
              <a:rPr lang="it-IT" dirty="0" smtClean="0"/>
              <a:t> </a:t>
            </a:r>
          </a:p>
          <a:p>
            <a:r>
              <a:rPr lang="it-IT" dirty="0" smtClean="0"/>
              <a:t>Veli </a:t>
            </a:r>
            <a:r>
              <a:rPr lang="it-IT" dirty="0" err="1" smtClean="0"/>
              <a:t>Iz</a:t>
            </a:r>
            <a:r>
              <a:rPr lang="it-IT" dirty="0" smtClean="0"/>
              <a:t> - 20/04/2023</a:t>
            </a:r>
          </a:p>
          <a:p>
            <a:endParaRPr lang="it-IT" dirty="0"/>
          </a:p>
          <a:p>
            <a:r>
              <a:rPr lang="it-IT" dirty="0" smtClean="0"/>
              <a:t>with Giuseppe “Pino” Gherardi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3223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66215"/>
            <a:ext cx="9023624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5. </a:t>
            </a:r>
            <a:r>
              <a:rPr lang="it-IT" altLang="it-IT" sz="3500" dirty="0" err="1" smtClean="0">
                <a:latin typeface="Arial Unicode MS" charset="0"/>
                <a:ea typeface="Calibri" charset="0"/>
                <a:cs typeface="Courier New" charset="0"/>
              </a:rPr>
              <a:t>W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hich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source of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fresh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water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is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most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used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/>
            </a:r>
            <a:b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</a:b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in 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the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islands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environment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?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3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38200" y="2747104"/>
            <a:ext cx="5208477" cy="2508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4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desalination</a:t>
            </a:r>
            <a:r>
              <a:rPr kumimoji="0" lang="it-IT" altLang="it-IT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4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sources</a:t>
            </a:r>
            <a:r>
              <a:rPr kumimoji="0" lang="it-IT" altLang="it-IT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4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rain</a:t>
            </a:r>
            <a:r>
              <a:rPr kumimoji="0" lang="it-IT" altLang="it-IT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water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4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ground</a:t>
            </a:r>
            <a:r>
              <a:rPr kumimoji="0" lang="it-IT" altLang="it-IT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water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4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imported</a:t>
            </a:r>
            <a:r>
              <a:rPr kumimoji="0" lang="it-IT" altLang="it-IT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water</a:t>
            </a:r>
          </a:p>
        </p:txBody>
      </p:sp>
    </p:spTree>
    <p:extLst>
      <p:ext uri="{BB962C8B-B14F-4D97-AF65-F5344CB8AC3E}">
        <p14:creationId xmlns:p14="http://schemas.microsoft.com/office/powerpoint/2010/main" val="1598599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5. </a:t>
            </a:r>
            <a:r>
              <a:rPr lang="it-IT" altLang="it-IT" sz="3500" dirty="0" err="1">
                <a:latin typeface="Arial Unicode MS" charset="0"/>
                <a:ea typeface="Calibri" charset="0"/>
                <a:cs typeface="Courier New" charset="0"/>
              </a:rPr>
              <a:t>W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hich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source of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fresh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water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is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most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used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b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</a:b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in the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islands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environment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?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it-IT" sz="35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err="1" smtClean="0"/>
              <a:t>Correct</a:t>
            </a:r>
            <a:r>
              <a:rPr lang="it-IT" dirty="0" smtClean="0"/>
              <a:t> </a:t>
            </a:r>
            <a:r>
              <a:rPr lang="it-IT" dirty="0" err="1"/>
              <a:t>answer</a:t>
            </a:r>
            <a:r>
              <a:rPr lang="it-IT" dirty="0"/>
              <a:t>: no </a:t>
            </a:r>
            <a:r>
              <a:rPr lang="it-IT" dirty="0" err="1"/>
              <a:t>answer</a:t>
            </a:r>
            <a:r>
              <a:rPr lang="it-IT" dirty="0"/>
              <a:t> / </a:t>
            </a:r>
            <a:r>
              <a:rPr lang="it-IT" dirty="0" err="1"/>
              <a:t>depends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2389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500" dirty="0" smtClean="0">
                <a:latin typeface="Arial Unicode MS" charset="0"/>
                <a:ea typeface="Arial Unicode MS" charset="0"/>
                <a:cs typeface="Arial Unicode MS" charset="0"/>
              </a:rPr>
              <a:t>6. How </a:t>
            </a:r>
            <a:r>
              <a:rPr lang="it-IT" sz="3500" dirty="0" err="1" smtClean="0">
                <a:latin typeface="Arial Unicode MS" charset="0"/>
                <a:ea typeface="Arial Unicode MS" charset="0"/>
                <a:cs typeface="Arial Unicode MS" charset="0"/>
              </a:rPr>
              <a:t>much</a:t>
            </a:r>
            <a:r>
              <a:rPr lang="it-IT" sz="3500" dirty="0" smtClean="0">
                <a:latin typeface="Arial Unicode MS" charset="0"/>
                <a:ea typeface="Arial Unicode MS" charset="0"/>
                <a:cs typeface="Arial Unicode MS" charset="0"/>
              </a:rPr>
              <a:t> solar </a:t>
            </a:r>
            <a:r>
              <a:rPr lang="it-IT" sz="3500" dirty="0" err="1" smtClean="0">
                <a:latin typeface="Arial Unicode MS" charset="0"/>
                <a:ea typeface="Arial Unicode MS" charset="0"/>
                <a:cs typeface="Arial Unicode MS" charset="0"/>
              </a:rPr>
              <a:t>energy</a:t>
            </a:r>
            <a:r>
              <a:rPr lang="it-IT" sz="3500" dirty="0" smtClean="0">
                <a:latin typeface="Arial Unicode MS" charset="0"/>
                <a:ea typeface="Arial Unicode MS" charset="0"/>
                <a:cs typeface="Arial Unicode MS" charset="0"/>
              </a:rPr>
              <a:t> </a:t>
            </a:r>
            <a:r>
              <a:rPr lang="it-IT" sz="3500" dirty="0" err="1" smtClean="0">
                <a:latin typeface="Arial Unicode MS" charset="0"/>
                <a:ea typeface="Arial Unicode MS" charset="0"/>
                <a:cs typeface="Arial Unicode MS" charset="0"/>
              </a:rPr>
              <a:t>is</a:t>
            </a:r>
            <a:r>
              <a:rPr lang="it-IT" sz="3500" dirty="0" smtClean="0">
                <a:latin typeface="Arial Unicode MS" charset="0"/>
                <a:ea typeface="Arial Unicode MS" charset="0"/>
                <a:cs typeface="Arial Unicode MS" charset="0"/>
              </a:rPr>
              <a:t> </a:t>
            </a:r>
            <a:r>
              <a:rPr lang="it-IT" sz="3500" dirty="0" err="1" smtClean="0">
                <a:latin typeface="Arial Unicode MS" charset="0"/>
                <a:ea typeface="Arial Unicode MS" charset="0"/>
                <a:cs typeface="Arial Unicode MS" charset="0"/>
              </a:rPr>
              <a:t>needed</a:t>
            </a:r>
            <a:r>
              <a:rPr lang="it-IT" sz="3500" dirty="0" smtClean="0">
                <a:latin typeface="Arial Unicode MS" charset="0"/>
                <a:ea typeface="Arial Unicode MS" charset="0"/>
                <a:cs typeface="Arial Unicode MS" charset="0"/>
              </a:rPr>
              <a:t> to dissolve 1m3 of H2O ?</a:t>
            </a:r>
            <a:endParaRPr lang="it-IT" sz="3500" dirty="0">
              <a:latin typeface="Arial Unicode MS" charset="0"/>
              <a:ea typeface="Arial Unicode MS" charset="0"/>
              <a:cs typeface="Arial Unicode MS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4000" dirty="0" smtClean="0"/>
          </a:p>
          <a:p>
            <a:r>
              <a:rPr lang="it-IT" sz="4000" dirty="0" smtClean="0"/>
              <a:t>3,5 </a:t>
            </a:r>
            <a:r>
              <a:rPr lang="it-IT" sz="4000" dirty="0" err="1"/>
              <a:t>Kwh</a:t>
            </a:r>
            <a:endParaRPr lang="it-IT" sz="4000" dirty="0"/>
          </a:p>
          <a:p>
            <a:r>
              <a:rPr lang="it-IT" sz="4000" dirty="0"/>
              <a:t>0,12 </a:t>
            </a:r>
            <a:r>
              <a:rPr lang="it-IT" sz="4000" dirty="0" err="1"/>
              <a:t>Kwh</a:t>
            </a:r>
            <a:endParaRPr lang="it-IT" sz="4000" dirty="0"/>
          </a:p>
          <a:p>
            <a:r>
              <a:rPr lang="it-IT" sz="4000" dirty="0"/>
              <a:t>1 </a:t>
            </a:r>
            <a:r>
              <a:rPr lang="it-IT" sz="4000" dirty="0" err="1"/>
              <a:t>Kwh</a:t>
            </a:r>
            <a:endParaRPr lang="it-IT" sz="4000" dirty="0"/>
          </a:p>
          <a:p>
            <a:r>
              <a:rPr lang="it-IT" sz="4000" dirty="0"/>
              <a:t>0,002 </a:t>
            </a:r>
            <a:r>
              <a:rPr lang="it-IT" sz="4000" dirty="0" err="1"/>
              <a:t>Kwh</a:t>
            </a:r>
            <a:r>
              <a:rPr lang="it-IT" sz="4000" dirty="0" smtClean="0">
                <a:effectLst/>
              </a:rPr>
              <a:t> 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541525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500" dirty="0" smtClean="0">
                <a:latin typeface="Arial Unicode MS" charset="0"/>
                <a:ea typeface="Arial Unicode MS" charset="0"/>
                <a:cs typeface="Arial Unicode MS" charset="0"/>
              </a:rPr>
              <a:t>6. How </a:t>
            </a:r>
            <a:r>
              <a:rPr lang="it-IT" sz="3500" dirty="0" err="1" smtClean="0">
                <a:latin typeface="Arial Unicode MS" charset="0"/>
                <a:ea typeface="Arial Unicode MS" charset="0"/>
                <a:cs typeface="Arial Unicode MS" charset="0"/>
              </a:rPr>
              <a:t>much</a:t>
            </a:r>
            <a:r>
              <a:rPr lang="it-IT" sz="3500" dirty="0" smtClean="0">
                <a:latin typeface="Arial Unicode MS" charset="0"/>
                <a:ea typeface="Arial Unicode MS" charset="0"/>
                <a:cs typeface="Arial Unicode MS" charset="0"/>
              </a:rPr>
              <a:t> sola </a:t>
            </a:r>
            <a:r>
              <a:rPr lang="it-IT" sz="3500" dirty="0" err="1" smtClean="0">
                <a:latin typeface="Arial Unicode MS" charset="0"/>
                <a:ea typeface="Arial Unicode MS" charset="0"/>
                <a:cs typeface="Arial Unicode MS" charset="0"/>
              </a:rPr>
              <a:t>energy</a:t>
            </a:r>
            <a:r>
              <a:rPr lang="it-IT" sz="3500" dirty="0" smtClean="0">
                <a:latin typeface="Arial Unicode MS" charset="0"/>
                <a:ea typeface="Arial Unicode MS" charset="0"/>
                <a:cs typeface="Arial Unicode MS" charset="0"/>
              </a:rPr>
              <a:t> </a:t>
            </a:r>
            <a:r>
              <a:rPr lang="it-IT" sz="3500" dirty="0" err="1" smtClean="0">
                <a:latin typeface="Arial Unicode MS" charset="0"/>
                <a:ea typeface="Arial Unicode MS" charset="0"/>
                <a:cs typeface="Arial Unicode MS" charset="0"/>
              </a:rPr>
              <a:t>is</a:t>
            </a:r>
            <a:r>
              <a:rPr lang="it-IT" sz="3500" dirty="0" smtClean="0">
                <a:latin typeface="Arial Unicode MS" charset="0"/>
                <a:ea typeface="Arial Unicode MS" charset="0"/>
                <a:cs typeface="Arial Unicode MS" charset="0"/>
              </a:rPr>
              <a:t> </a:t>
            </a:r>
            <a:r>
              <a:rPr lang="it-IT" sz="3500" dirty="0" err="1" smtClean="0">
                <a:latin typeface="Arial Unicode MS" charset="0"/>
                <a:ea typeface="Arial Unicode MS" charset="0"/>
                <a:cs typeface="Arial Unicode MS" charset="0"/>
              </a:rPr>
              <a:t>needed</a:t>
            </a:r>
            <a:r>
              <a:rPr lang="it-IT" sz="3500" dirty="0" smtClean="0">
                <a:latin typeface="Arial Unicode MS" charset="0"/>
                <a:ea typeface="Arial Unicode MS" charset="0"/>
                <a:cs typeface="Arial Unicode MS" charset="0"/>
              </a:rPr>
              <a:t> to dissolve 1m3 of H2O ?</a:t>
            </a:r>
            <a:endParaRPr lang="it-IT" sz="3500" dirty="0">
              <a:latin typeface="Arial Unicode MS" charset="0"/>
              <a:ea typeface="Arial Unicode MS" charset="0"/>
              <a:cs typeface="Arial Unicode MS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4000" dirty="0" smtClean="0"/>
          </a:p>
          <a:p>
            <a:r>
              <a:rPr lang="it-IT" sz="4000" dirty="0" err="1" smtClean="0"/>
              <a:t>Correct</a:t>
            </a:r>
            <a:r>
              <a:rPr lang="it-IT" sz="4000" dirty="0" smtClean="0"/>
              <a:t> </a:t>
            </a:r>
            <a:r>
              <a:rPr lang="it-IT" sz="4000" dirty="0" err="1"/>
              <a:t>answer</a:t>
            </a:r>
            <a:r>
              <a:rPr lang="it-IT" sz="4000" dirty="0"/>
              <a:t>: 3,5 </a:t>
            </a:r>
            <a:r>
              <a:rPr lang="it-IT" sz="4000" dirty="0" err="1"/>
              <a:t>Kwh</a:t>
            </a:r>
            <a:endParaRPr lang="it-IT" sz="4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227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4000" dirty="0" smtClean="0"/>
          </a:p>
          <a:p>
            <a:r>
              <a:rPr lang="it-IT" sz="4000" dirty="0" err="1" smtClean="0"/>
              <a:t>Dump</a:t>
            </a:r>
            <a:r>
              <a:rPr lang="it-IT" sz="4000" dirty="0" smtClean="0"/>
              <a:t> / </a:t>
            </a:r>
            <a:r>
              <a:rPr lang="it-IT" sz="4000" dirty="0" err="1" smtClean="0"/>
              <a:t>landfield</a:t>
            </a:r>
            <a:endParaRPr lang="it-IT" sz="4000" dirty="0" smtClean="0"/>
          </a:p>
          <a:p>
            <a:r>
              <a:rPr lang="it-IT" sz="4000" dirty="0" err="1" smtClean="0"/>
              <a:t>Recycling</a:t>
            </a:r>
            <a:endParaRPr lang="it-IT" sz="4000" dirty="0" smtClean="0"/>
          </a:p>
          <a:p>
            <a:r>
              <a:rPr lang="it-IT" sz="4000" dirty="0" smtClean="0"/>
              <a:t>Export</a:t>
            </a:r>
          </a:p>
          <a:p>
            <a:r>
              <a:rPr lang="it-IT" sz="4000" dirty="0" err="1" smtClean="0"/>
              <a:t>Incinerator</a:t>
            </a:r>
            <a:endParaRPr lang="it-IT" sz="40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66215"/>
            <a:ext cx="9701695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7. </a:t>
            </a:r>
            <a:r>
              <a:rPr lang="it-IT" altLang="it-IT" sz="3500" dirty="0" err="1" smtClean="0">
                <a:latin typeface="Arial Unicode MS" charset="0"/>
                <a:ea typeface="Calibri" charset="0"/>
                <a:cs typeface="Courier New" charset="0"/>
              </a:rPr>
              <a:t>W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hat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is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the best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waste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management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method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/>
            </a:r>
            <a:b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</a:b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for 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an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island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?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3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544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7. </a:t>
            </a:r>
            <a:r>
              <a:rPr lang="it-IT" altLang="it-IT" sz="3500" dirty="0" err="1">
                <a:latin typeface="Arial Unicode MS" charset="0"/>
                <a:ea typeface="Calibri" charset="0"/>
                <a:cs typeface="Courier New" charset="0"/>
              </a:rPr>
              <a:t>W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hat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is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the best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waste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management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method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b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</a:b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for an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island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?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it-IT" sz="35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sz="4000" dirty="0" err="1" smtClean="0"/>
              <a:t>Correct</a:t>
            </a:r>
            <a:r>
              <a:rPr lang="it-IT" sz="4000" dirty="0" smtClean="0"/>
              <a:t> </a:t>
            </a:r>
            <a:r>
              <a:rPr lang="it-IT" sz="4000" dirty="0" err="1" smtClean="0"/>
              <a:t>answer</a:t>
            </a:r>
            <a:r>
              <a:rPr lang="it-IT" sz="4000" dirty="0" smtClean="0"/>
              <a:t>: </a:t>
            </a:r>
            <a:r>
              <a:rPr lang="it-IT" sz="4000" dirty="0" err="1" smtClean="0"/>
              <a:t>Recycling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96070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4000" dirty="0" smtClean="0"/>
          </a:p>
          <a:p>
            <a:r>
              <a:rPr lang="it-IT" sz="4000" dirty="0" smtClean="0"/>
              <a:t>Water </a:t>
            </a:r>
            <a:r>
              <a:rPr lang="it-IT" sz="4000" dirty="0" err="1"/>
              <a:t>pollution</a:t>
            </a:r>
            <a:endParaRPr lang="it-IT" sz="4000" dirty="0"/>
          </a:p>
          <a:p>
            <a:r>
              <a:rPr lang="it-IT" sz="4000" dirty="0"/>
              <a:t>Plastic </a:t>
            </a:r>
            <a:r>
              <a:rPr lang="it-IT" sz="4000" dirty="0" err="1"/>
              <a:t>pollution</a:t>
            </a:r>
            <a:endParaRPr lang="it-IT" sz="4000" dirty="0"/>
          </a:p>
          <a:p>
            <a:r>
              <a:rPr lang="it-IT" sz="4000" dirty="0"/>
              <a:t>Over </a:t>
            </a:r>
            <a:r>
              <a:rPr lang="it-IT" sz="4000" dirty="0" err="1"/>
              <a:t>fishing</a:t>
            </a:r>
            <a:endParaRPr lang="it-IT" sz="4000" dirty="0"/>
          </a:p>
          <a:p>
            <a:r>
              <a:rPr lang="it-IT" sz="4000" dirty="0" err="1"/>
              <a:t>Oil</a:t>
            </a:r>
            <a:r>
              <a:rPr lang="it-IT" sz="4000" dirty="0"/>
              <a:t> </a:t>
            </a:r>
            <a:r>
              <a:rPr lang="it-IT" sz="4000" dirty="0" err="1"/>
              <a:t>platforms</a:t>
            </a:r>
            <a:endParaRPr lang="it-IT" sz="4000" dirty="0"/>
          </a:p>
          <a:p>
            <a:endParaRPr lang="it-IT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66216"/>
            <a:ext cx="9400330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1.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What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is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 the human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activity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that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puts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 marine </a:t>
            </a:r>
            <a:b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</a:b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biodiversity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most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at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risk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?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3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25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1.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What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is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 the human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activity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that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puts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 marine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biodiversity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most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at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risk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ourier New" charset="0"/>
              </a:rPr>
              <a:t>?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it-IT" sz="35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38200" y="3670434"/>
            <a:ext cx="6830716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4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Arial Unicode MS" charset="0"/>
                <a:cs typeface="Arial Unicode MS" charset="0"/>
              </a:rPr>
              <a:t>Correct</a:t>
            </a:r>
            <a:r>
              <a:rPr kumimoji="0" lang="it-IT" altLang="it-IT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Arial Unicode MS" charset="0"/>
                <a:cs typeface="Arial Unicode MS" charset="0"/>
              </a:rPr>
              <a:t> </a:t>
            </a:r>
            <a:r>
              <a:rPr kumimoji="0" lang="it-IT" altLang="it-IT" sz="4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Arial Unicode MS" charset="0"/>
                <a:cs typeface="Arial Unicode MS" charset="0"/>
              </a:rPr>
              <a:t>answer</a:t>
            </a:r>
            <a:r>
              <a:rPr kumimoji="0" lang="it-IT" altLang="it-IT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Arial Unicode MS" charset="0"/>
                <a:cs typeface="Arial Unicode MS" charset="0"/>
              </a:rPr>
              <a:t>: Over </a:t>
            </a:r>
            <a:r>
              <a:rPr kumimoji="0" lang="it-IT" altLang="it-IT" sz="4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Arial Unicode MS" charset="0"/>
                <a:cs typeface="Arial Unicode MS" charset="0"/>
              </a:rPr>
              <a:t>fishing</a:t>
            </a:r>
            <a:r>
              <a:rPr kumimoji="0" lang="it-IT" altLang="it-IT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Arial Unicode MS" charset="0"/>
                <a:cs typeface="Arial Unicode MS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1627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4000" dirty="0" smtClean="0"/>
          </a:p>
          <a:p>
            <a:r>
              <a:rPr lang="it-IT" sz="4000" dirty="0" err="1" smtClean="0"/>
              <a:t>Petrolium</a:t>
            </a:r>
            <a:r>
              <a:rPr lang="it-IT" sz="4000" dirty="0" smtClean="0"/>
              <a:t> </a:t>
            </a:r>
            <a:r>
              <a:rPr lang="it-IT" sz="4000" dirty="0"/>
              <a:t>/ </a:t>
            </a:r>
            <a:r>
              <a:rPr lang="it-IT" sz="4000" dirty="0" err="1"/>
              <a:t>Oil</a:t>
            </a:r>
            <a:endParaRPr lang="it-IT" sz="4000" dirty="0"/>
          </a:p>
          <a:p>
            <a:r>
              <a:rPr lang="it-IT" sz="4000" dirty="0"/>
              <a:t>Co2</a:t>
            </a:r>
          </a:p>
          <a:p>
            <a:r>
              <a:rPr lang="it-IT" sz="4000" dirty="0"/>
              <a:t>Plastic</a:t>
            </a:r>
          </a:p>
          <a:p>
            <a:r>
              <a:rPr lang="it-IT" sz="4000" dirty="0"/>
              <a:t>Industrial </a:t>
            </a:r>
            <a:r>
              <a:rPr lang="it-IT" sz="4000" dirty="0" err="1"/>
              <a:t>acids</a:t>
            </a:r>
            <a:endParaRPr lang="it-IT" sz="4000" dirty="0"/>
          </a:p>
          <a:p>
            <a:endParaRPr lang="it-IT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66215"/>
            <a:ext cx="9153468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2.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Through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the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action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of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which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element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does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/>
            </a:r>
            <a:b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</a:b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the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acidification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of the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seas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occur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?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3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621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it-IT" alt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2. </a:t>
            </a:r>
            <a:r>
              <a:rPr kumimoji="0" lang="it-IT" altLang="it-IT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Through</a:t>
            </a:r>
            <a:r>
              <a:rPr kumimoji="0" lang="it-IT" alt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the </a:t>
            </a:r>
            <a:r>
              <a:rPr kumimoji="0" lang="it-IT" altLang="it-IT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action</a:t>
            </a:r>
            <a:r>
              <a:rPr kumimoji="0" lang="it-IT" alt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of </a:t>
            </a:r>
            <a:r>
              <a:rPr kumimoji="0" lang="it-IT" altLang="it-IT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which</a:t>
            </a:r>
            <a:r>
              <a:rPr kumimoji="0" lang="it-IT" alt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element</a:t>
            </a:r>
            <a:r>
              <a:rPr kumimoji="0" lang="it-IT" alt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does</a:t>
            </a:r>
            <a:r>
              <a:rPr kumimoji="0" lang="it-IT" alt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br>
              <a:rPr kumimoji="0" lang="it-IT" alt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</a:br>
            <a:r>
              <a:rPr kumimoji="0" lang="it-IT" alt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the </a:t>
            </a:r>
            <a:r>
              <a:rPr kumimoji="0" lang="it-IT" altLang="it-IT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acidification</a:t>
            </a:r>
            <a:r>
              <a:rPr kumimoji="0" lang="it-IT" alt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of the </a:t>
            </a:r>
            <a:r>
              <a:rPr kumimoji="0" lang="it-IT" altLang="it-IT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seas</a:t>
            </a:r>
            <a:r>
              <a:rPr kumimoji="0" lang="it-IT" alt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occur</a:t>
            </a:r>
            <a:r>
              <a:rPr kumimoji="0" lang="it-IT" alt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?</a:t>
            </a:r>
            <a:r>
              <a:rPr kumimoji="0" lang="it-IT" alt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4000" dirty="0" smtClean="0"/>
          </a:p>
          <a:p>
            <a:r>
              <a:rPr lang="it-IT" sz="4000" dirty="0" err="1" smtClean="0"/>
              <a:t>Correct</a:t>
            </a:r>
            <a:r>
              <a:rPr lang="it-IT" sz="4000" dirty="0" smtClean="0"/>
              <a:t> </a:t>
            </a:r>
            <a:r>
              <a:rPr lang="it-IT" sz="4000" dirty="0" err="1"/>
              <a:t>answer</a:t>
            </a:r>
            <a:r>
              <a:rPr lang="it-IT" sz="4000" dirty="0"/>
              <a:t>: CO2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7036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4000" dirty="0"/>
              <a:t>Solar</a:t>
            </a:r>
          </a:p>
          <a:p>
            <a:r>
              <a:rPr lang="it-IT" sz="4000" dirty="0"/>
              <a:t>Wind</a:t>
            </a:r>
          </a:p>
          <a:p>
            <a:r>
              <a:rPr lang="it-IT" sz="4000" dirty="0" err="1"/>
              <a:t>Hydro</a:t>
            </a:r>
            <a:endParaRPr lang="it-IT" sz="4000" dirty="0"/>
          </a:p>
          <a:p>
            <a:r>
              <a:rPr lang="it-IT" sz="4000" dirty="0" err="1"/>
              <a:t>Nuclear</a:t>
            </a:r>
            <a:endParaRPr lang="it-IT" sz="4000" dirty="0"/>
          </a:p>
          <a:p>
            <a:endParaRPr lang="it-IT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735519"/>
            <a:ext cx="8055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3.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What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is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the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cleanest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type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of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energy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?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3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56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4000" dirty="0" smtClean="0"/>
          </a:p>
          <a:p>
            <a:r>
              <a:rPr lang="it-IT" sz="4000" dirty="0" err="1" smtClean="0"/>
              <a:t>Correct</a:t>
            </a:r>
            <a:r>
              <a:rPr lang="it-IT" sz="4000" dirty="0" smtClean="0"/>
              <a:t> </a:t>
            </a:r>
            <a:r>
              <a:rPr lang="it-IT" sz="4000" dirty="0" err="1"/>
              <a:t>answer</a:t>
            </a:r>
            <a:r>
              <a:rPr lang="it-IT" sz="4000" dirty="0"/>
              <a:t>: Solar</a:t>
            </a:r>
          </a:p>
          <a:p>
            <a:endParaRPr lang="it-IT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735518"/>
            <a:ext cx="8055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3.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What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is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the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cleanest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type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of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energy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?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3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464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4000" dirty="0" smtClean="0"/>
          </a:p>
          <a:p>
            <a:r>
              <a:rPr lang="it-IT" sz="4000" dirty="0" smtClean="0"/>
              <a:t>4000</a:t>
            </a:r>
            <a:endParaRPr lang="it-IT" sz="4000" dirty="0"/>
          </a:p>
          <a:p>
            <a:r>
              <a:rPr lang="it-IT" sz="4000" dirty="0"/>
              <a:t>1600</a:t>
            </a:r>
          </a:p>
          <a:p>
            <a:r>
              <a:rPr lang="it-IT" sz="4000" dirty="0"/>
              <a:t>400</a:t>
            </a:r>
          </a:p>
          <a:p>
            <a:r>
              <a:rPr lang="it-IT" sz="4000" dirty="0"/>
              <a:t>32</a:t>
            </a:r>
          </a:p>
          <a:p>
            <a:endParaRPr lang="it-IT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66215"/>
            <a:ext cx="9324989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4. </a:t>
            </a:r>
            <a:r>
              <a:rPr lang="it-IT" altLang="it-IT" sz="3500" dirty="0" smtClean="0">
                <a:latin typeface="Arial Unicode MS" charset="0"/>
                <a:ea typeface="Calibri" charset="0"/>
                <a:cs typeface="Courier New" charset="0"/>
              </a:rPr>
              <a:t>H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ow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many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sources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of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fresh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water are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there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/>
            </a:r>
            <a:b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</a:b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in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Sardinia</a:t>
            </a:r>
            <a:r>
              <a:rPr kumimoji="0" lang="it-IT" altLang="it-IT" sz="3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Island? (km2 of </a:t>
            </a:r>
            <a:r>
              <a:rPr kumimoji="0" lang="it-IT" altLang="it-IT" sz="3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Saridina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:</a:t>
            </a:r>
            <a:r>
              <a:rPr kumimoji="0" lang="it-IT" altLang="it-IT" sz="3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24.090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)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3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336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4. </a:t>
            </a:r>
            <a:r>
              <a:rPr lang="it-IT" altLang="it-IT" sz="3500" dirty="0">
                <a:latin typeface="Arial Unicode MS" charset="0"/>
                <a:ea typeface="Calibri" charset="0"/>
                <a:cs typeface="Courier New" charset="0"/>
              </a:rPr>
              <a:t>H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ow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many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sources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of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fresh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water are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there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</a:t>
            </a:r>
            <a:b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</a:b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in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Sardinia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Island? (km2 of </a:t>
            </a:r>
            <a:r>
              <a:rPr kumimoji="0" lang="it-IT" altLang="it-IT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Saridina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:</a:t>
            </a:r>
            <a:r>
              <a:rPr kumimoji="0" lang="it-IT" altLang="it-IT" sz="3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 24.090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charset="0"/>
                <a:ea typeface="Calibri" charset="0"/>
                <a:cs typeface="Courier New" charset="0"/>
              </a:rPr>
              <a:t>)</a:t>
            </a:r>
            <a:r>
              <a:rPr kumimoji="0" lang="it-IT" altLang="it-IT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it-IT" sz="35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4000" dirty="0" smtClean="0"/>
          </a:p>
          <a:p>
            <a:endParaRPr lang="it-IT" sz="4000" dirty="0"/>
          </a:p>
          <a:p>
            <a:r>
              <a:rPr lang="it-IT" sz="4000" dirty="0" err="1" smtClean="0"/>
              <a:t>Correct</a:t>
            </a:r>
            <a:r>
              <a:rPr lang="it-IT" sz="4000" dirty="0" smtClean="0"/>
              <a:t> </a:t>
            </a:r>
            <a:r>
              <a:rPr lang="it-IT" sz="4000" dirty="0" err="1"/>
              <a:t>answer</a:t>
            </a:r>
            <a:r>
              <a:rPr lang="it-IT" sz="4000" dirty="0"/>
              <a:t>: 400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5129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242</Words>
  <Application>Microsoft Macintosh PowerPoint</Application>
  <PresentationFormat>Widescreen</PresentationFormat>
  <Paragraphs>66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 Unicode MS</vt:lpstr>
      <vt:lpstr>Calibri</vt:lpstr>
      <vt:lpstr>Calibri Light</vt:lpstr>
      <vt:lpstr>Courier New</vt:lpstr>
      <vt:lpstr>Arial</vt:lpstr>
      <vt:lpstr>Tema di Office</vt:lpstr>
      <vt:lpstr>Quiz with Pino</vt:lpstr>
      <vt:lpstr>1. What is the human activity that puts marine  biodiversity most at risk? </vt:lpstr>
      <vt:lpstr>1. What is the human activity that puts marine biodiversity most at risk? </vt:lpstr>
      <vt:lpstr>2. Through the action of which element does  the acidification of the seas occur? </vt:lpstr>
      <vt:lpstr>2. Through the action of which element does  the acidification of the seas occur? </vt:lpstr>
      <vt:lpstr>3. What is the cleanest type of energy? </vt:lpstr>
      <vt:lpstr>3. What is the cleanest type of energy? </vt:lpstr>
      <vt:lpstr>4. How many sources of fresh water are there  in Sardinia Island? (km2 of Saridina: 24.090) </vt:lpstr>
      <vt:lpstr>4. How many sources of fresh water are there  in Sardinia Island? (km2 of Saridina: 24.090) </vt:lpstr>
      <vt:lpstr>5. Which source of fresh water is most used  in the islands environment ? </vt:lpstr>
      <vt:lpstr>5. Which source of fresh water is most used  in the islands environment ? </vt:lpstr>
      <vt:lpstr>6. How much solar energy is needed to dissolve 1m3 of H2O ?</vt:lpstr>
      <vt:lpstr>6. How much sola energy is needed to dissolve 1m3 of H2O ?</vt:lpstr>
      <vt:lpstr>7. What is the best waste management method  for an island? </vt:lpstr>
      <vt:lpstr>7. What is the best waste management method  for an island?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with Pino</dc:title>
  <dc:creator>Utente di Microsoft Office</dc:creator>
  <cp:lastModifiedBy>Utente di Microsoft Office</cp:lastModifiedBy>
  <cp:revision>4</cp:revision>
  <dcterms:created xsi:type="dcterms:W3CDTF">2023-04-20T06:44:40Z</dcterms:created>
  <dcterms:modified xsi:type="dcterms:W3CDTF">2023-04-20T07:01:45Z</dcterms:modified>
</cp:coreProperties>
</file>