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6" r:id="rId9"/>
    <p:sldId id="262" r:id="rId10"/>
    <p:sldId id="264" r:id="rId11"/>
    <p:sldId id="265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314"/>
    <p:restoredTop sz="92679"/>
  </p:normalViewPr>
  <p:slideViewPr>
    <p:cSldViewPr snapToGrid="0" snapToObjects="1">
      <p:cViewPr varScale="1">
        <p:scale>
          <a:sx n="85" d="100"/>
          <a:sy n="85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73D2-18FB-4142-9488-2B8A5D6D00BC}" type="datetimeFigureOut">
              <a:rPr lang="it-IT" smtClean="0"/>
              <a:t>18/04/23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7CA3-DAD2-A446-8C4F-AB021A119E5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433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73D2-18FB-4142-9488-2B8A5D6D00BC}" type="datetimeFigureOut">
              <a:rPr lang="it-IT" smtClean="0"/>
              <a:t>18/04/23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7CA3-DAD2-A446-8C4F-AB021A119E5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978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73D2-18FB-4142-9488-2B8A5D6D00BC}" type="datetimeFigureOut">
              <a:rPr lang="it-IT" smtClean="0"/>
              <a:t>18/04/23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7CA3-DAD2-A446-8C4F-AB021A119E5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94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73D2-18FB-4142-9488-2B8A5D6D00BC}" type="datetimeFigureOut">
              <a:rPr lang="it-IT" smtClean="0"/>
              <a:t>18/04/23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7CA3-DAD2-A446-8C4F-AB021A119E5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144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73D2-18FB-4142-9488-2B8A5D6D00BC}" type="datetimeFigureOut">
              <a:rPr lang="it-IT" smtClean="0"/>
              <a:t>18/04/23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7CA3-DAD2-A446-8C4F-AB021A119E5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33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73D2-18FB-4142-9488-2B8A5D6D00BC}" type="datetimeFigureOut">
              <a:rPr lang="it-IT" smtClean="0"/>
              <a:t>18/04/23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7CA3-DAD2-A446-8C4F-AB021A119E5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10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73D2-18FB-4142-9488-2B8A5D6D00BC}" type="datetimeFigureOut">
              <a:rPr lang="it-IT" smtClean="0"/>
              <a:t>18/04/23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7CA3-DAD2-A446-8C4F-AB021A119E5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911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73D2-18FB-4142-9488-2B8A5D6D00BC}" type="datetimeFigureOut">
              <a:rPr lang="it-IT" smtClean="0"/>
              <a:t>18/04/23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7CA3-DAD2-A446-8C4F-AB021A119E5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256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73D2-18FB-4142-9488-2B8A5D6D00BC}" type="datetimeFigureOut">
              <a:rPr lang="it-IT" smtClean="0"/>
              <a:t>18/04/23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7CA3-DAD2-A446-8C4F-AB021A119E5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1057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73D2-18FB-4142-9488-2B8A5D6D00BC}" type="datetimeFigureOut">
              <a:rPr lang="it-IT" smtClean="0"/>
              <a:t>18/04/23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7CA3-DAD2-A446-8C4F-AB021A119E5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677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73D2-18FB-4142-9488-2B8A5D6D00BC}" type="datetimeFigureOut">
              <a:rPr lang="it-IT" smtClean="0"/>
              <a:t>18/04/23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7CA3-DAD2-A446-8C4F-AB021A119E5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81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C73D2-18FB-4142-9488-2B8A5D6D00BC}" type="datetimeFigureOut">
              <a:rPr lang="it-IT" smtClean="0"/>
              <a:t>18/04/23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87CA3-DAD2-A446-8C4F-AB021A119E5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8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Power</a:t>
            </a:r>
            <a:r>
              <a:rPr lang="it-IT" dirty="0" smtClean="0"/>
              <a:t> of </a:t>
            </a:r>
            <a:br>
              <a:rPr lang="it-IT" dirty="0" smtClean="0"/>
            </a:br>
            <a:r>
              <a:rPr lang="it-IT" dirty="0" smtClean="0"/>
              <a:t>Non-</a:t>
            </a:r>
            <a:r>
              <a:rPr lang="it-IT" dirty="0" err="1" smtClean="0"/>
              <a:t>formal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LOTI </a:t>
            </a:r>
            <a:r>
              <a:rPr lang="it-IT" dirty="0" err="1" smtClean="0"/>
              <a:t>project</a:t>
            </a:r>
            <a:r>
              <a:rPr lang="it-IT" dirty="0" smtClean="0"/>
              <a:t> </a:t>
            </a:r>
          </a:p>
          <a:p>
            <a:r>
              <a:rPr lang="it-IT" dirty="0" smtClean="0"/>
              <a:t>Veli </a:t>
            </a:r>
            <a:r>
              <a:rPr lang="it-IT" dirty="0" err="1" smtClean="0"/>
              <a:t>Iz</a:t>
            </a:r>
            <a:r>
              <a:rPr lang="it-IT" dirty="0" smtClean="0"/>
              <a:t> - 19/04/2023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257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Debriefing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 err="1"/>
              <a:t>Reflection</a:t>
            </a:r>
            <a:r>
              <a:rPr lang="it-IT" dirty="0"/>
              <a:t>: </a:t>
            </a:r>
            <a:r>
              <a:rPr lang="it-IT" dirty="0" err="1"/>
              <a:t>discussion</a:t>
            </a:r>
            <a:r>
              <a:rPr lang="it-IT" dirty="0"/>
              <a:t> of </a:t>
            </a:r>
            <a:r>
              <a:rPr lang="it-IT" dirty="0" err="1"/>
              <a:t>their</a:t>
            </a:r>
            <a:r>
              <a:rPr lang="it-IT" dirty="0"/>
              <a:t> feelings, </a:t>
            </a:r>
            <a:r>
              <a:rPr lang="it-IT" dirty="0" err="1"/>
              <a:t>reactions</a:t>
            </a:r>
            <a:r>
              <a:rPr lang="it-IT" dirty="0"/>
              <a:t>, </a:t>
            </a:r>
            <a:r>
              <a:rPr lang="it-IT" dirty="0" err="1"/>
              <a:t>actions</a:t>
            </a:r>
            <a:r>
              <a:rPr lang="it-IT" dirty="0"/>
              <a:t> and </a:t>
            </a:r>
            <a:r>
              <a:rPr lang="it-IT" dirty="0" err="1"/>
              <a:t>thoughts</a:t>
            </a:r>
            <a:r>
              <a:rPr lang="it-IT" dirty="0"/>
              <a:t> </a:t>
            </a:r>
            <a:r>
              <a:rPr lang="it-IT" dirty="0" err="1"/>
              <a:t>during</a:t>
            </a:r>
            <a:r>
              <a:rPr lang="it-IT" dirty="0"/>
              <a:t> the </a:t>
            </a:r>
            <a:r>
              <a:rPr lang="it-IT" dirty="0" err="1"/>
              <a:t>experience</a:t>
            </a:r>
            <a:r>
              <a:rPr lang="it-IT" dirty="0"/>
              <a:t> </a:t>
            </a:r>
            <a:r>
              <a:rPr lang="it-IT" dirty="0" err="1"/>
              <a:t>itself</a:t>
            </a:r>
            <a:r>
              <a:rPr lang="it-IT" dirty="0"/>
              <a:t>;</a:t>
            </a:r>
          </a:p>
          <a:p>
            <a:r>
              <a:rPr lang="it-IT" b="1" dirty="0" err="1"/>
              <a:t>Generalization</a:t>
            </a:r>
            <a:r>
              <a:rPr lang="it-IT" dirty="0"/>
              <a:t>: </a:t>
            </a:r>
            <a:r>
              <a:rPr lang="it-IT" dirty="0" err="1"/>
              <a:t>discussion</a:t>
            </a:r>
            <a:r>
              <a:rPr lang="it-IT" dirty="0"/>
              <a:t> of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associations</a:t>
            </a:r>
            <a:r>
              <a:rPr lang="it-IT" dirty="0"/>
              <a:t> with </a:t>
            </a:r>
            <a:r>
              <a:rPr lang="it-IT" dirty="0" err="1"/>
              <a:t>real</a:t>
            </a:r>
            <a:r>
              <a:rPr lang="it-IT" dirty="0"/>
              <a:t> life, general </a:t>
            </a:r>
            <a:r>
              <a:rPr lang="it-IT" dirty="0" err="1"/>
              <a:t>observations</a:t>
            </a:r>
            <a:r>
              <a:rPr lang="it-IT" dirty="0"/>
              <a:t>, general </a:t>
            </a:r>
            <a:r>
              <a:rPr lang="it-IT" dirty="0" err="1"/>
              <a:t>learning</a:t>
            </a:r>
            <a:r>
              <a:rPr lang="it-IT" dirty="0"/>
              <a:t> </a:t>
            </a:r>
            <a:r>
              <a:rPr lang="it-IT" dirty="0" err="1"/>
              <a:t>points</a:t>
            </a:r>
            <a:r>
              <a:rPr lang="it-IT" dirty="0"/>
              <a:t>.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discussion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the </a:t>
            </a:r>
            <a:r>
              <a:rPr lang="it-IT" dirty="0" err="1"/>
              <a:t>outcome</a:t>
            </a:r>
            <a:r>
              <a:rPr lang="it-IT" dirty="0"/>
              <a:t> of the </a:t>
            </a:r>
            <a:r>
              <a:rPr lang="it-IT" dirty="0" err="1"/>
              <a:t>reflection</a:t>
            </a:r>
            <a:r>
              <a:rPr lang="it-IT" dirty="0"/>
              <a:t> </a:t>
            </a:r>
            <a:r>
              <a:rPr lang="it-IT" dirty="0" err="1"/>
              <a:t>discussion</a:t>
            </a:r>
            <a:r>
              <a:rPr lang="it-IT" dirty="0"/>
              <a:t>;</a:t>
            </a:r>
          </a:p>
          <a:p>
            <a:r>
              <a:rPr lang="it-IT" b="1" dirty="0"/>
              <a:t>Transfer</a:t>
            </a:r>
            <a:r>
              <a:rPr lang="it-IT" dirty="0"/>
              <a:t>: </a:t>
            </a:r>
            <a:r>
              <a:rPr lang="it-IT" dirty="0" err="1"/>
              <a:t>discussion</a:t>
            </a:r>
            <a:r>
              <a:rPr lang="it-IT" dirty="0"/>
              <a:t> of </a:t>
            </a:r>
            <a:r>
              <a:rPr lang="it-IT" dirty="0" err="1"/>
              <a:t>how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can take the </a:t>
            </a:r>
            <a:r>
              <a:rPr lang="it-IT" dirty="0" err="1"/>
              <a:t>learning</a:t>
            </a:r>
            <a:r>
              <a:rPr lang="it-IT" dirty="0"/>
              <a:t> </a:t>
            </a:r>
            <a:r>
              <a:rPr lang="it-IT" dirty="0" err="1"/>
              <a:t>points</a:t>
            </a:r>
            <a:r>
              <a:rPr lang="it-IT" dirty="0"/>
              <a:t> </a:t>
            </a:r>
            <a:r>
              <a:rPr lang="it-IT" dirty="0" err="1"/>
              <a:t>further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ones</a:t>
            </a:r>
            <a:r>
              <a:rPr lang="it-IT" dirty="0"/>
              <a:t> are more </a:t>
            </a:r>
            <a:r>
              <a:rPr lang="it-IT" dirty="0" err="1"/>
              <a:t>suitable</a:t>
            </a:r>
            <a:r>
              <a:rPr lang="it-IT" dirty="0"/>
              <a:t> to </a:t>
            </a:r>
            <a:r>
              <a:rPr lang="it-IT" dirty="0" err="1"/>
              <a:t>them</a:t>
            </a:r>
            <a:r>
              <a:rPr lang="it-IT" dirty="0"/>
              <a:t> and </a:t>
            </a:r>
            <a:r>
              <a:rPr lang="it-IT" dirty="0" err="1"/>
              <a:t>how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can transfer </a:t>
            </a:r>
            <a:r>
              <a:rPr lang="it-IT" dirty="0" err="1"/>
              <a:t>them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lives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 smtClean="0"/>
              <a:t>Ask</a:t>
            </a:r>
            <a:r>
              <a:rPr lang="it-IT" dirty="0" smtClean="0"/>
              <a:t> </a:t>
            </a:r>
            <a:r>
              <a:rPr lang="it-IT" dirty="0" err="1"/>
              <a:t>adequate</a:t>
            </a:r>
            <a:r>
              <a:rPr lang="it-IT" dirty="0"/>
              <a:t>, </a:t>
            </a:r>
            <a:r>
              <a:rPr lang="it-IT" dirty="0" err="1"/>
              <a:t>good</a:t>
            </a:r>
            <a:r>
              <a:rPr lang="it-IT" dirty="0"/>
              <a:t> and </a:t>
            </a:r>
            <a:r>
              <a:rPr lang="it-IT" dirty="0" err="1"/>
              <a:t>relevant</a:t>
            </a:r>
            <a:r>
              <a:rPr lang="it-IT" dirty="0"/>
              <a:t> </a:t>
            </a:r>
            <a:r>
              <a:rPr lang="it-IT" dirty="0" err="1"/>
              <a:t>questions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The </a:t>
            </a:r>
            <a:r>
              <a:rPr lang="it-IT" dirty="0" err="1"/>
              <a:t>questions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be </a:t>
            </a:r>
            <a:r>
              <a:rPr lang="it-IT" dirty="0" err="1"/>
              <a:t>strongly</a:t>
            </a:r>
            <a:r>
              <a:rPr lang="it-IT" dirty="0"/>
              <a:t> </a:t>
            </a:r>
            <a:r>
              <a:rPr lang="it-IT" dirty="0" err="1"/>
              <a:t>linked</a:t>
            </a:r>
            <a:r>
              <a:rPr lang="it-IT" dirty="0"/>
              <a:t> with the </a:t>
            </a:r>
            <a:r>
              <a:rPr lang="it-IT" dirty="0" err="1"/>
              <a:t>previous</a:t>
            </a:r>
            <a:r>
              <a:rPr lang="it-IT" dirty="0"/>
              <a:t>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aspects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/>
              <a:t>have</a:t>
            </a:r>
            <a:r>
              <a:rPr lang="it-IT" dirty="0"/>
              <a:t> to </a:t>
            </a:r>
            <a:r>
              <a:rPr lang="it-IT" dirty="0" err="1"/>
              <a:t>lead</a:t>
            </a:r>
            <a:r>
              <a:rPr lang="it-IT" dirty="0"/>
              <a:t> the </a:t>
            </a:r>
            <a:r>
              <a:rPr lang="it-IT" dirty="0" err="1"/>
              <a:t>group</a:t>
            </a:r>
            <a:r>
              <a:rPr lang="it-IT" dirty="0"/>
              <a:t> </a:t>
            </a:r>
            <a:r>
              <a:rPr lang="it-IT" dirty="0" err="1"/>
              <a:t>towards</a:t>
            </a:r>
            <a:r>
              <a:rPr lang="it-IT" dirty="0"/>
              <a:t> </a:t>
            </a:r>
            <a:r>
              <a:rPr lang="it-IT" dirty="0" err="1"/>
              <a:t>deep</a:t>
            </a:r>
            <a:r>
              <a:rPr lang="it-IT" dirty="0"/>
              <a:t> </a:t>
            </a:r>
            <a:r>
              <a:rPr lang="it-IT" dirty="0" err="1" smtClean="0"/>
              <a:t>insights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7554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4305"/>
          </a:xfrm>
        </p:spPr>
        <p:txBody>
          <a:bodyPr>
            <a:normAutofit/>
          </a:bodyPr>
          <a:lstStyle/>
          <a:p>
            <a:r>
              <a:rPr lang="it-IT" sz="2500" dirty="0" err="1" smtClean="0"/>
              <a:t>Debriefing</a:t>
            </a:r>
            <a:r>
              <a:rPr lang="it-IT" sz="2500" dirty="0" smtClean="0"/>
              <a:t> - </a:t>
            </a:r>
            <a:r>
              <a:rPr lang="it-IT" sz="2500" dirty="0" smtClean="0"/>
              <a:t>Some general </a:t>
            </a:r>
            <a:r>
              <a:rPr lang="it-IT" sz="2500" dirty="0" err="1" smtClean="0"/>
              <a:t>questions</a:t>
            </a:r>
            <a:r>
              <a:rPr lang="it-IT" sz="2500" dirty="0" smtClean="0"/>
              <a:t> </a:t>
            </a:r>
            <a:r>
              <a:rPr lang="it-IT" sz="2500" dirty="0" err="1" smtClean="0"/>
              <a:t>suggested</a:t>
            </a:r>
            <a:r>
              <a:rPr lang="it-IT" sz="2500" dirty="0" smtClean="0"/>
              <a:t> for </a:t>
            </a:r>
            <a:r>
              <a:rPr lang="it-IT" sz="2500" dirty="0" err="1" smtClean="0"/>
              <a:t>each</a:t>
            </a:r>
            <a:r>
              <a:rPr lang="it-IT" sz="2500" dirty="0" smtClean="0"/>
              <a:t> </a:t>
            </a:r>
            <a:r>
              <a:rPr lang="it-IT" sz="2500" dirty="0" err="1" smtClean="0"/>
              <a:t>phase</a:t>
            </a:r>
            <a:r>
              <a:rPr lang="it-IT" sz="2500" dirty="0" smtClean="0"/>
              <a:t>:</a:t>
            </a:r>
            <a:endParaRPr lang="it-IT" sz="25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004340"/>
            <a:ext cx="10515600" cy="53964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u="sng" dirty="0" err="1" smtClean="0"/>
              <a:t>Reflection</a:t>
            </a:r>
            <a:endParaRPr lang="it-IT" dirty="0"/>
          </a:p>
          <a:p>
            <a:r>
              <a:rPr lang="it-IT" dirty="0"/>
              <a:t>How </a:t>
            </a:r>
            <a:r>
              <a:rPr lang="it-IT" dirty="0" err="1"/>
              <a:t>did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feel</a:t>
            </a:r>
            <a:r>
              <a:rPr lang="it-IT" dirty="0"/>
              <a:t>?</a:t>
            </a:r>
          </a:p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did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do?</a:t>
            </a:r>
          </a:p>
          <a:p>
            <a:r>
              <a:rPr lang="it-IT" dirty="0"/>
              <a:t>How </a:t>
            </a:r>
            <a:r>
              <a:rPr lang="it-IT" dirty="0" err="1"/>
              <a:t>did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react</a:t>
            </a:r>
            <a:r>
              <a:rPr lang="it-IT" dirty="0"/>
              <a:t>? 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b="1" u="sng" dirty="0" err="1" smtClean="0"/>
              <a:t>Generalisation</a:t>
            </a:r>
            <a:endParaRPr lang="it-IT" b="1" u="sng" dirty="0"/>
          </a:p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association</a:t>
            </a:r>
            <a:r>
              <a:rPr lang="it-IT" dirty="0"/>
              <a:t> do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make</a:t>
            </a:r>
            <a:r>
              <a:rPr lang="it-IT" dirty="0"/>
              <a:t> with </a:t>
            </a:r>
            <a:r>
              <a:rPr lang="it-IT" dirty="0" err="1"/>
              <a:t>this</a:t>
            </a:r>
            <a:r>
              <a:rPr lang="it-IT" dirty="0"/>
              <a:t>?</a:t>
            </a:r>
          </a:p>
          <a:p>
            <a:r>
              <a:rPr lang="it-IT" dirty="0" err="1"/>
              <a:t>What</a:t>
            </a:r>
            <a:r>
              <a:rPr lang="it-IT" dirty="0"/>
              <a:t> general </a:t>
            </a:r>
            <a:r>
              <a:rPr lang="it-IT" dirty="0" err="1"/>
              <a:t>observations</a:t>
            </a:r>
            <a:r>
              <a:rPr lang="it-IT" dirty="0"/>
              <a:t> do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make</a:t>
            </a:r>
            <a:r>
              <a:rPr lang="it-IT" dirty="0"/>
              <a:t>?</a:t>
            </a:r>
          </a:p>
          <a:p>
            <a:r>
              <a:rPr lang="it-IT" dirty="0" err="1"/>
              <a:t>What</a:t>
            </a:r>
            <a:r>
              <a:rPr lang="it-IT" dirty="0"/>
              <a:t> are the </a:t>
            </a:r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important</a:t>
            </a:r>
            <a:r>
              <a:rPr lang="it-IT" dirty="0"/>
              <a:t> </a:t>
            </a:r>
            <a:r>
              <a:rPr lang="it-IT" dirty="0" err="1"/>
              <a:t>learning</a:t>
            </a:r>
            <a:r>
              <a:rPr lang="it-IT" dirty="0"/>
              <a:t> </a:t>
            </a:r>
            <a:r>
              <a:rPr lang="it-IT" dirty="0" err="1"/>
              <a:t>points</a:t>
            </a:r>
            <a:r>
              <a:rPr lang="it-IT" dirty="0" smtClean="0"/>
              <a:t>?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b="1" dirty="0" smtClean="0"/>
              <a:t>Transfer</a:t>
            </a:r>
          </a:p>
          <a:p>
            <a:r>
              <a:rPr lang="it-IT" dirty="0" err="1" smtClean="0"/>
              <a:t>What</a:t>
            </a:r>
            <a:r>
              <a:rPr lang="it-IT" dirty="0" smtClean="0"/>
              <a:t> can </a:t>
            </a:r>
            <a:r>
              <a:rPr lang="it-IT" dirty="0" err="1" smtClean="0"/>
              <a:t>you</a:t>
            </a:r>
            <a:r>
              <a:rPr lang="it-IT" dirty="0" smtClean="0"/>
              <a:t> take from </a:t>
            </a:r>
            <a:r>
              <a:rPr lang="it-IT" dirty="0" err="1" smtClean="0"/>
              <a:t>this</a:t>
            </a:r>
            <a:r>
              <a:rPr lang="it-IT" dirty="0" smtClean="0"/>
              <a:t>?</a:t>
            </a:r>
          </a:p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apply</a:t>
            </a:r>
            <a:r>
              <a:rPr lang="it-IT" dirty="0" smtClean="0"/>
              <a:t> in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realities</a:t>
            </a:r>
            <a:r>
              <a:rPr lang="it-IT" dirty="0" smtClean="0"/>
              <a:t>?</a:t>
            </a:r>
          </a:p>
          <a:p>
            <a:r>
              <a:rPr lang="it-IT" dirty="0" err="1" smtClean="0"/>
              <a:t>What</a:t>
            </a:r>
            <a:r>
              <a:rPr lang="it-IT" dirty="0" smtClean="0"/>
              <a:t> do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want</a:t>
            </a:r>
            <a:r>
              <a:rPr lang="it-IT" dirty="0" smtClean="0"/>
              <a:t> to do </a:t>
            </a:r>
            <a:r>
              <a:rPr lang="it-IT" dirty="0" err="1" smtClean="0"/>
              <a:t>differently</a:t>
            </a:r>
            <a:r>
              <a:rPr lang="it-IT" dirty="0" smtClean="0"/>
              <a:t> </a:t>
            </a:r>
            <a:r>
              <a:rPr lang="it-IT" dirty="0" err="1" smtClean="0"/>
              <a:t>next</a:t>
            </a:r>
            <a:r>
              <a:rPr lang="it-IT" dirty="0" smtClean="0"/>
              <a:t> time?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81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non-</a:t>
            </a:r>
            <a:r>
              <a:rPr lang="it-IT" dirty="0" err="1" smtClean="0"/>
              <a:t>formal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r>
              <a:rPr lang="it-IT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5654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8101" y="-279452"/>
            <a:ext cx="10515600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04735"/>
            <a:ext cx="10515600" cy="5772228"/>
          </a:xfrm>
        </p:spPr>
        <p:txBody>
          <a:bodyPr/>
          <a:lstStyle/>
          <a:p>
            <a:r>
              <a:rPr lang="it-IT" dirty="0"/>
              <a:t>NFE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 </a:t>
            </a:r>
            <a:r>
              <a:rPr lang="it-IT" b="1" i="1" dirty="0" err="1"/>
              <a:t>active</a:t>
            </a:r>
            <a:r>
              <a:rPr lang="it-IT" b="1" i="1" dirty="0"/>
              <a:t> </a:t>
            </a:r>
            <a:r>
              <a:rPr lang="it-IT" b="1" i="1" dirty="0" err="1"/>
              <a:t>participation</a:t>
            </a:r>
            <a:r>
              <a:rPr lang="it-IT" i="1" dirty="0"/>
              <a:t> </a:t>
            </a:r>
            <a:endParaRPr lang="it-IT" i="1" dirty="0" smtClean="0"/>
          </a:p>
          <a:p>
            <a:pPr>
              <a:buFont typeface="Wingdings" charset="2"/>
              <a:buChar char="à"/>
            </a:pPr>
            <a:r>
              <a:rPr lang="it-IT" dirty="0" smtClean="0"/>
              <a:t> </a:t>
            </a:r>
            <a:r>
              <a:rPr lang="it-IT" dirty="0" err="1" smtClean="0"/>
              <a:t>Doing</a:t>
            </a:r>
            <a:endParaRPr lang="it-IT" dirty="0" smtClean="0"/>
          </a:p>
          <a:p>
            <a:pPr>
              <a:buFont typeface="Wingdings" charset="2"/>
              <a:buChar char="à"/>
            </a:pPr>
            <a:r>
              <a:rPr lang="it-IT" dirty="0" smtClean="0"/>
              <a:t> </a:t>
            </a:r>
            <a:r>
              <a:rPr lang="it-IT" dirty="0" err="1" smtClean="0"/>
              <a:t>Experiencing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/>
              <a:t>A </a:t>
            </a:r>
            <a:r>
              <a:rPr lang="it-IT" dirty="0" err="1"/>
              <a:t>central</a:t>
            </a:r>
            <a:r>
              <a:rPr lang="it-IT" dirty="0"/>
              <a:t> part of the </a:t>
            </a:r>
            <a:r>
              <a:rPr lang="it-IT" dirty="0" err="1"/>
              <a:t>learning</a:t>
            </a:r>
            <a:r>
              <a:rPr lang="it-IT" dirty="0"/>
              <a:t> </a:t>
            </a:r>
            <a:r>
              <a:rPr lang="it-IT" dirty="0" err="1"/>
              <a:t>process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 </a:t>
            </a:r>
            <a:r>
              <a:rPr lang="it-IT" b="1" i="1" dirty="0" smtClean="0"/>
              <a:t>self-</a:t>
            </a:r>
            <a:r>
              <a:rPr lang="it-IT" b="1" i="1" dirty="0" err="1" smtClean="0"/>
              <a:t>reflection</a:t>
            </a:r>
            <a:endParaRPr lang="it-IT" b="1" i="1" dirty="0" smtClean="0"/>
          </a:p>
          <a:p>
            <a:endParaRPr lang="it-IT" dirty="0"/>
          </a:p>
          <a:p>
            <a:r>
              <a:rPr lang="it-IT" dirty="0" err="1" smtClean="0"/>
              <a:t>Activties</a:t>
            </a:r>
            <a:r>
              <a:rPr lang="it-IT" dirty="0" smtClean="0"/>
              <a:t>/</a:t>
            </a:r>
            <a:r>
              <a:rPr lang="it-IT" dirty="0" err="1" smtClean="0"/>
              <a:t>Exercises</a:t>
            </a:r>
            <a:r>
              <a:rPr lang="it-IT" dirty="0" smtClean="0"/>
              <a:t> </a:t>
            </a:r>
            <a:r>
              <a:rPr lang="it-IT" dirty="0"/>
              <a:t>in NFE are of an </a:t>
            </a:r>
            <a:r>
              <a:rPr lang="it-IT" b="1" i="1" dirty="0" err="1"/>
              <a:t>experiential</a:t>
            </a:r>
            <a:r>
              <a:rPr lang="it-IT" i="1" dirty="0"/>
              <a:t> </a:t>
            </a:r>
            <a:r>
              <a:rPr lang="it-IT" dirty="0" smtClean="0"/>
              <a:t>nature</a:t>
            </a:r>
          </a:p>
          <a:p>
            <a:endParaRPr lang="it-IT" dirty="0" smtClean="0"/>
          </a:p>
          <a:p>
            <a:r>
              <a:rPr lang="it-IT" dirty="0"/>
              <a:t>W</a:t>
            </a:r>
            <a:r>
              <a:rPr lang="it-IT" dirty="0" smtClean="0"/>
              <a:t>ith </a:t>
            </a:r>
            <a:r>
              <a:rPr lang="it-IT" b="1" i="1" dirty="0" err="1" smtClean="0"/>
              <a:t>interactive</a:t>
            </a:r>
            <a:r>
              <a:rPr lang="it-IT" i="1" dirty="0" smtClean="0"/>
              <a:t> </a:t>
            </a:r>
            <a:r>
              <a:rPr lang="it-IT" dirty="0" smtClean="0"/>
              <a:t>input </a:t>
            </a:r>
          </a:p>
          <a:p>
            <a:pPr marL="0" indent="0">
              <a:buNone/>
            </a:pPr>
            <a:r>
              <a:rPr lang="it-IT" dirty="0" smtClean="0">
                <a:sym typeface="Wingdings"/>
              </a:rPr>
              <a:t> </a:t>
            </a:r>
            <a:r>
              <a:rPr lang="it-IT" dirty="0" smtClean="0"/>
              <a:t>a </a:t>
            </a:r>
            <a:r>
              <a:rPr lang="it-IT" dirty="0" err="1"/>
              <a:t>product</a:t>
            </a:r>
            <a:r>
              <a:rPr lang="it-IT" dirty="0"/>
              <a:t> of the facilitator and </a:t>
            </a:r>
            <a:r>
              <a:rPr lang="it-IT" dirty="0" err="1"/>
              <a:t>participants</a:t>
            </a:r>
            <a:r>
              <a:rPr lang="it-IT" dirty="0"/>
              <a:t>;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contribute</a:t>
            </a:r>
            <a:r>
              <a:rPr lang="it-IT" dirty="0"/>
              <a:t> with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experiences</a:t>
            </a:r>
            <a:r>
              <a:rPr lang="it-IT" dirty="0"/>
              <a:t> and </a:t>
            </a:r>
            <a:r>
              <a:rPr lang="it-IT" dirty="0" err="1" smtClean="0"/>
              <a:t>knowledge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4989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Some </a:t>
            </a:r>
            <a:r>
              <a:rPr lang="it-IT" dirty="0" err="1" smtClean="0"/>
              <a:t>key</a:t>
            </a:r>
            <a:r>
              <a:rPr lang="it-IT" dirty="0" smtClean="0"/>
              <a:t> </a:t>
            </a:r>
            <a:r>
              <a:rPr lang="it-IT" dirty="0" err="1"/>
              <a:t>characteristics</a:t>
            </a:r>
            <a:r>
              <a:rPr lang="it-IT" dirty="0"/>
              <a:t> of NFE</a:t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899410"/>
            <a:ext cx="10515600" cy="5277553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NFE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planned</a:t>
            </a:r>
            <a:r>
              <a:rPr lang="it-IT" dirty="0"/>
              <a:t> </a:t>
            </a:r>
            <a:r>
              <a:rPr lang="it-IT" dirty="0" err="1"/>
              <a:t>learning</a:t>
            </a:r>
            <a:r>
              <a:rPr lang="it-IT" dirty="0"/>
              <a:t> </a:t>
            </a:r>
            <a:r>
              <a:rPr lang="it-IT" dirty="0" err="1"/>
              <a:t>process</a:t>
            </a:r>
            <a:r>
              <a:rPr lang="it-IT" dirty="0"/>
              <a:t> with </a:t>
            </a:r>
            <a:r>
              <a:rPr lang="it-IT" b="1" dirty="0"/>
              <a:t>educational </a:t>
            </a:r>
            <a:r>
              <a:rPr lang="it-IT" b="1" dirty="0" err="1"/>
              <a:t>objectives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NFE </a:t>
            </a:r>
            <a:r>
              <a:rPr lang="it-IT" dirty="0" err="1"/>
              <a:t>activities</a:t>
            </a:r>
            <a:r>
              <a:rPr lang="it-IT" dirty="0"/>
              <a:t> are </a:t>
            </a:r>
            <a:r>
              <a:rPr lang="it-IT" b="1" dirty="0" err="1"/>
              <a:t>based</a:t>
            </a:r>
            <a:r>
              <a:rPr lang="it-IT" b="1" dirty="0"/>
              <a:t> on the </a:t>
            </a:r>
            <a:r>
              <a:rPr lang="it-IT" b="1" dirty="0" err="1"/>
              <a:t>needs</a:t>
            </a:r>
            <a:r>
              <a:rPr lang="it-IT" b="1" dirty="0"/>
              <a:t> of </a:t>
            </a:r>
            <a:r>
              <a:rPr lang="it-IT" b="1" dirty="0" err="1"/>
              <a:t>learners</a:t>
            </a:r>
            <a:r>
              <a:rPr lang="it-IT" dirty="0"/>
              <a:t>. NFE </a:t>
            </a:r>
            <a:r>
              <a:rPr lang="it-IT" dirty="0" err="1"/>
              <a:t>activities</a:t>
            </a:r>
            <a:r>
              <a:rPr lang="it-IT" dirty="0"/>
              <a:t> are open to the input of </a:t>
            </a:r>
            <a:r>
              <a:rPr lang="it-IT" dirty="0" err="1"/>
              <a:t>learners</a:t>
            </a:r>
            <a:r>
              <a:rPr lang="it-IT" dirty="0"/>
              <a:t> to the </a:t>
            </a:r>
            <a:r>
              <a:rPr lang="it-IT" dirty="0" err="1"/>
              <a:t>learning</a:t>
            </a:r>
            <a:r>
              <a:rPr lang="it-IT" dirty="0"/>
              <a:t> </a:t>
            </a:r>
            <a:r>
              <a:rPr lang="it-IT" dirty="0" err="1"/>
              <a:t>process</a:t>
            </a:r>
            <a:r>
              <a:rPr lang="it-IT" dirty="0"/>
              <a:t> and </a:t>
            </a:r>
            <a:r>
              <a:rPr lang="it-IT" dirty="0" err="1"/>
              <a:t>encourage</a:t>
            </a:r>
            <a:r>
              <a:rPr lang="it-IT" dirty="0"/>
              <a:t> </a:t>
            </a:r>
            <a:r>
              <a:rPr lang="it-IT" dirty="0" err="1"/>
              <a:t>making</a:t>
            </a:r>
            <a:r>
              <a:rPr lang="it-IT" dirty="0"/>
              <a:t> </a:t>
            </a:r>
            <a:r>
              <a:rPr lang="it-IT" dirty="0" err="1"/>
              <a:t>links</a:t>
            </a:r>
            <a:r>
              <a:rPr lang="it-IT" dirty="0"/>
              <a:t> to </a:t>
            </a:r>
            <a:r>
              <a:rPr lang="it-IT" dirty="0" err="1"/>
              <a:t>real</a:t>
            </a:r>
            <a:r>
              <a:rPr lang="it-IT" dirty="0"/>
              <a:t> life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NFE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the </a:t>
            </a:r>
            <a:r>
              <a:rPr lang="it-IT" b="1" dirty="0" err="1"/>
              <a:t>voluntary</a:t>
            </a:r>
            <a:r>
              <a:rPr lang="it-IT" b="1" dirty="0"/>
              <a:t> </a:t>
            </a:r>
            <a:r>
              <a:rPr lang="it-IT" b="1" dirty="0" err="1"/>
              <a:t>participation</a:t>
            </a:r>
            <a:r>
              <a:rPr lang="it-IT" b="1" dirty="0"/>
              <a:t> </a:t>
            </a:r>
            <a:r>
              <a:rPr lang="it-IT" dirty="0"/>
              <a:t>of </a:t>
            </a:r>
            <a:r>
              <a:rPr lang="it-IT" dirty="0" err="1" smtClean="0"/>
              <a:t>learners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NFE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b="1" dirty="0"/>
              <a:t>inclusive</a:t>
            </a:r>
            <a:r>
              <a:rPr lang="it-IT" dirty="0"/>
              <a:t> and </a:t>
            </a:r>
            <a:r>
              <a:rPr lang="it-IT" b="1" dirty="0" err="1" smtClean="0"/>
              <a:t>accessible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NFE </a:t>
            </a:r>
            <a:r>
              <a:rPr lang="it-IT" dirty="0" err="1"/>
              <a:t>methodologies</a:t>
            </a:r>
            <a:r>
              <a:rPr lang="it-IT" dirty="0"/>
              <a:t> are </a:t>
            </a:r>
            <a:r>
              <a:rPr lang="it-IT" b="1" dirty="0" err="1"/>
              <a:t>varied</a:t>
            </a:r>
            <a:r>
              <a:rPr lang="it-IT" b="1" dirty="0"/>
              <a:t>, </a:t>
            </a:r>
            <a:r>
              <a:rPr lang="it-IT" b="1" dirty="0" err="1"/>
              <a:t>participatory</a:t>
            </a:r>
            <a:r>
              <a:rPr lang="it-IT" b="1" dirty="0"/>
              <a:t> and </a:t>
            </a:r>
            <a:r>
              <a:rPr lang="it-IT" b="1" dirty="0" err="1"/>
              <a:t>learner-centred</a:t>
            </a:r>
            <a:r>
              <a:rPr lang="it-IT" dirty="0"/>
              <a:t>, </a:t>
            </a:r>
            <a:r>
              <a:rPr lang="it-IT" dirty="0" err="1"/>
              <a:t>they</a:t>
            </a:r>
            <a:r>
              <a:rPr lang="it-IT" dirty="0"/>
              <a:t> include a mix of </a:t>
            </a:r>
            <a:r>
              <a:rPr lang="it-IT" dirty="0" err="1"/>
              <a:t>individual</a:t>
            </a:r>
            <a:r>
              <a:rPr lang="it-IT" dirty="0"/>
              <a:t> and </a:t>
            </a:r>
            <a:r>
              <a:rPr lang="it-IT" dirty="0" err="1"/>
              <a:t>group</a:t>
            </a:r>
            <a:r>
              <a:rPr lang="it-IT" dirty="0"/>
              <a:t> </a:t>
            </a:r>
            <a:r>
              <a:rPr lang="it-IT" dirty="0" err="1"/>
              <a:t>learning</a:t>
            </a:r>
            <a:r>
              <a:rPr lang="it-IT" dirty="0"/>
              <a:t> and </a:t>
            </a:r>
            <a:r>
              <a:rPr lang="it-IT" dirty="0" err="1"/>
              <a:t>encourage</a:t>
            </a:r>
            <a:r>
              <a:rPr lang="it-IT" dirty="0"/>
              <a:t> </a:t>
            </a:r>
            <a:r>
              <a:rPr lang="it-IT" dirty="0" err="1"/>
              <a:t>people</a:t>
            </a:r>
            <a:r>
              <a:rPr lang="it-IT" dirty="0"/>
              <a:t> to </a:t>
            </a:r>
            <a:r>
              <a:rPr lang="it-IT" dirty="0" err="1"/>
              <a:t>learn</a:t>
            </a:r>
            <a:r>
              <a:rPr lang="it-IT" dirty="0"/>
              <a:t> from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 smtClean="0"/>
              <a:t>NFE can </a:t>
            </a:r>
            <a:r>
              <a:rPr lang="it-IT" dirty="0" err="1" smtClean="0"/>
              <a:t>engage</a:t>
            </a:r>
            <a:r>
              <a:rPr lang="it-IT" dirty="0" smtClean="0"/>
              <a:t> </a:t>
            </a:r>
            <a:r>
              <a:rPr lang="it-IT" dirty="0" err="1"/>
              <a:t>learners</a:t>
            </a:r>
            <a:r>
              <a:rPr lang="it-IT" dirty="0"/>
              <a:t>’ </a:t>
            </a:r>
            <a:r>
              <a:rPr lang="it-IT" b="1" dirty="0" err="1"/>
              <a:t>emotions</a:t>
            </a:r>
            <a:r>
              <a:rPr lang="it-IT" dirty="0"/>
              <a:t>, </a:t>
            </a:r>
            <a:r>
              <a:rPr lang="it-IT" b="1" dirty="0" err="1"/>
              <a:t>minds</a:t>
            </a:r>
            <a:r>
              <a:rPr lang="it-IT" dirty="0"/>
              <a:t>, and </a:t>
            </a:r>
            <a:r>
              <a:rPr lang="it-IT" b="1" dirty="0" err="1" smtClean="0"/>
              <a:t>bodies</a:t>
            </a:r>
            <a:r>
              <a:rPr lang="it-IT" dirty="0" smtClean="0"/>
              <a:t> (</a:t>
            </a:r>
            <a:r>
              <a:rPr lang="it-IT" dirty="0" err="1" smtClean="0"/>
              <a:t>holistic</a:t>
            </a:r>
            <a:r>
              <a:rPr lang="it-IT" dirty="0" smtClean="0"/>
              <a:t>).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268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Experiential</a:t>
            </a:r>
            <a:r>
              <a:rPr lang="it-IT" dirty="0" smtClean="0"/>
              <a:t> Learning </a:t>
            </a:r>
            <a:r>
              <a:rPr lang="it-IT" dirty="0" err="1" smtClean="0"/>
              <a:t>Cycle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“Learning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process</a:t>
            </a:r>
            <a:r>
              <a:rPr lang="it-IT" dirty="0"/>
              <a:t> </a:t>
            </a:r>
            <a:r>
              <a:rPr lang="it-IT" dirty="0" err="1"/>
              <a:t>whereby</a:t>
            </a:r>
            <a:r>
              <a:rPr lang="it-IT" dirty="0"/>
              <a:t> </a:t>
            </a:r>
            <a:r>
              <a:rPr lang="it-IT" dirty="0" err="1"/>
              <a:t>knowledge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created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the </a:t>
            </a:r>
            <a:r>
              <a:rPr lang="it-IT" dirty="0" err="1"/>
              <a:t>transformation</a:t>
            </a:r>
            <a:r>
              <a:rPr lang="it-IT" dirty="0"/>
              <a:t> of </a:t>
            </a:r>
            <a:r>
              <a:rPr lang="it-IT" dirty="0" err="1"/>
              <a:t>experience</a:t>
            </a:r>
            <a:r>
              <a:rPr lang="it-IT" dirty="0"/>
              <a:t>” </a:t>
            </a:r>
            <a:r>
              <a:rPr lang="it-IT" dirty="0" smtClean="0"/>
              <a:t>(David </a:t>
            </a:r>
            <a:r>
              <a:rPr lang="it-IT" dirty="0" err="1" smtClean="0"/>
              <a:t>Kolb</a:t>
            </a:r>
            <a:r>
              <a:rPr lang="it-IT" dirty="0" smtClean="0"/>
              <a:t> - 1984)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892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Experiential</a:t>
            </a:r>
            <a:r>
              <a:rPr lang="it-IT" dirty="0" smtClean="0"/>
              <a:t> Learning </a:t>
            </a:r>
            <a:r>
              <a:rPr lang="it-IT" dirty="0" err="1" smtClean="0"/>
              <a:t>Cycle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847" y="1690688"/>
            <a:ext cx="6226306" cy="4770404"/>
          </a:xfrm>
        </p:spPr>
      </p:pic>
    </p:spTree>
    <p:extLst>
      <p:ext uri="{BB962C8B-B14F-4D97-AF65-F5344CB8AC3E}">
        <p14:creationId xmlns:p14="http://schemas.microsoft.com/office/powerpoint/2010/main" val="1786032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Experiential</a:t>
            </a:r>
            <a:r>
              <a:rPr lang="it-IT" dirty="0" smtClean="0"/>
              <a:t> Learning </a:t>
            </a:r>
            <a:r>
              <a:rPr lang="it-IT" dirty="0" err="1" smtClean="0"/>
              <a:t>Cycle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/>
              <a:t>Concrete Experience</a:t>
            </a:r>
            <a:r>
              <a:rPr lang="it-IT" dirty="0"/>
              <a:t> – the </a:t>
            </a:r>
            <a:r>
              <a:rPr lang="it-IT" dirty="0" err="1"/>
              <a:t>learner</a:t>
            </a:r>
            <a:r>
              <a:rPr lang="it-IT" dirty="0"/>
              <a:t> </a:t>
            </a:r>
            <a:r>
              <a:rPr lang="it-IT" dirty="0" err="1"/>
              <a:t>encounters</a:t>
            </a:r>
            <a:r>
              <a:rPr lang="it-IT" dirty="0"/>
              <a:t> a concrete </a:t>
            </a:r>
            <a:r>
              <a:rPr lang="it-IT" dirty="0" err="1"/>
              <a:t>experience</a:t>
            </a:r>
            <a:r>
              <a:rPr lang="it-IT" dirty="0"/>
              <a:t>.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might</a:t>
            </a:r>
            <a:r>
              <a:rPr lang="it-IT" dirty="0"/>
              <a:t> be a new </a:t>
            </a:r>
            <a:r>
              <a:rPr lang="it-IT" dirty="0" err="1"/>
              <a:t>experience</a:t>
            </a:r>
            <a:r>
              <a:rPr lang="it-IT" dirty="0"/>
              <a:t> or situation, or a </a:t>
            </a:r>
            <a:r>
              <a:rPr lang="it-IT" dirty="0" err="1"/>
              <a:t>reinterpretation</a:t>
            </a:r>
            <a:r>
              <a:rPr lang="it-IT" dirty="0"/>
              <a:t> of </a:t>
            </a:r>
            <a:r>
              <a:rPr lang="it-IT" dirty="0" err="1"/>
              <a:t>existing</a:t>
            </a:r>
            <a:r>
              <a:rPr lang="it-IT" dirty="0"/>
              <a:t> </a:t>
            </a:r>
            <a:r>
              <a:rPr lang="it-IT" dirty="0" err="1"/>
              <a:t>experience</a:t>
            </a:r>
            <a:r>
              <a:rPr lang="it-IT" dirty="0"/>
              <a:t> in the light of new </a:t>
            </a:r>
            <a:r>
              <a:rPr lang="it-IT" dirty="0" err="1"/>
              <a:t>concepts</a:t>
            </a:r>
            <a:r>
              <a:rPr lang="it-IT" dirty="0"/>
              <a:t>.</a:t>
            </a:r>
          </a:p>
          <a:p>
            <a:r>
              <a:rPr lang="it-IT" b="1" dirty="0" err="1"/>
              <a:t>Reflective</a:t>
            </a:r>
            <a:r>
              <a:rPr lang="it-IT" b="1" dirty="0"/>
              <a:t> </a:t>
            </a:r>
            <a:r>
              <a:rPr lang="it-IT" b="1" dirty="0" err="1"/>
              <a:t>Observation</a:t>
            </a:r>
            <a:r>
              <a:rPr lang="it-IT" b="1" dirty="0"/>
              <a:t> of the New Experience</a:t>
            </a:r>
            <a:r>
              <a:rPr lang="it-IT" dirty="0"/>
              <a:t> – the </a:t>
            </a:r>
            <a:r>
              <a:rPr lang="it-IT" dirty="0" err="1"/>
              <a:t>learner</a:t>
            </a:r>
            <a:r>
              <a:rPr lang="it-IT" dirty="0"/>
              <a:t> </a:t>
            </a:r>
            <a:r>
              <a:rPr lang="it-IT" dirty="0" err="1"/>
              <a:t>reflects</a:t>
            </a:r>
            <a:r>
              <a:rPr lang="it-IT" dirty="0"/>
              <a:t> on the new </a:t>
            </a:r>
            <a:r>
              <a:rPr lang="it-IT" dirty="0" err="1"/>
              <a:t>experience</a:t>
            </a:r>
            <a:r>
              <a:rPr lang="it-IT" dirty="0"/>
              <a:t> in the light of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existing</a:t>
            </a:r>
            <a:r>
              <a:rPr lang="it-IT" dirty="0"/>
              <a:t> </a:t>
            </a:r>
            <a:r>
              <a:rPr lang="it-IT" dirty="0" err="1"/>
              <a:t>knowledge</a:t>
            </a:r>
            <a:r>
              <a:rPr lang="it-IT" dirty="0"/>
              <a:t>. Of </a:t>
            </a:r>
            <a:r>
              <a:rPr lang="it-IT" dirty="0" err="1"/>
              <a:t>particular</a:t>
            </a:r>
            <a:r>
              <a:rPr lang="it-IT" dirty="0"/>
              <a:t> </a:t>
            </a:r>
            <a:r>
              <a:rPr lang="it-IT" dirty="0" err="1"/>
              <a:t>importance</a:t>
            </a:r>
            <a:r>
              <a:rPr lang="it-IT" dirty="0"/>
              <a:t> are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inconsistencies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experience</a:t>
            </a:r>
            <a:r>
              <a:rPr lang="it-IT" dirty="0"/>
              <a:t> and </a:t>
            </a:r>
            <a:r>
              <a:rPr lang="it-IT" dirty="0" err="1"/>
              <a:t>understanding</a:t>
            </a:r>
            <a:r>
              <a:rPr lang="it-IT" dirty="0"/>
              <a:t>.</a:t>
            </a:r>
          </a:p>
          <a:p>
            <a:r>
              <a:rPr lang="it-IT" b="1" dirty="0" err="1"/>
              <a:t>Abstract</a:t>
            </a:r>
            <a:r>
              <a:rPr lang="it-IT" b="1" dirty="0"/>
              <a:t> </a:t>
            </a:r>
            <a:r>
              <a:rPr lang="it-IT" b="1" dirty="0" err="1"/>
              <a:t>Conceptualization</a:t>
            </a:r>
            <a:r>
              <a:rPr lang="it-IT" dirty="0"/>
              <a:t> – </a:t>
            </a:r>
            <a:r>
              <a:rPr lang="it-IT" dirty="0" err="1"/>
              <a:t>reflection</a:t>
            </a:r>
            <a:r>
              <a:rPr lang="it-IT" dirty="0"/>
              <a:t> </a:t>
            </a:r>
            <a:r>
              <a:rPr lang="it-IT" dirty="0" err="1"/>
              <a:t>gives</a:t>
            </a:r>
            <a:r>
              <a:rPr lang="it-IT" dirty="0"/>
              <a:t> rise to a new idea, or a </a:t>
            </a:r>
            <a:r>
              <a:rPr lang="it-IT" dirty="0" err="1"/>
              <a:t>modification</a:t>
            </a:r>
            <a:r>
              <a:rPr lang="it-IT" dirty="0"/>
              <a:t> of an </a:t>
            </a:r>
            <a:r>
              <a:rPr lang="it-IT" dirty="0" err="1"/>
              <a:t>existing</a:t>
            </a:r>
            <a:r>
              <a:rPr lang="it-IT" dirty="0"/>
              <a:t> </a:t>
            </a:r>
            <a:r>
              <a:rPr lang="it-IT" dirty="0" err="1"/>
              <a:t>abstract</a:t>
            </a:r>
            <a:r>
              <a:rPr lang="it-IT" dirty="0"/>
              <a:t> </a:t>
            </a:r>
            <a:r>
              <a:rPr lang="it-IT" dirty="0" err="1"/>
              <a:t>concept</a:t>
            </a:r>
            <a:r>
              <a:rPr lang="it-IT" dirty="0"/>
              <a:t> (the </a:t>
            </a:r>
            <a:r>
              <a:rPr lang="it-IT" dirty="0" err="1"/>
              <a:t>person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learned</a:t>
            </a:r>
            <a:r>
              <a:rPr lang="it-IT" dirty="0"/>
              <a:t> from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experience</a:t>
            </a:r>
            <a:r>
              <a:rPr lang="it-IT" dirty="0"/>
              <a:t>).</a:t>
            </a:r>
          </a:p>
          <a:p>
            <a:r>
              <a:rPr lang="it-IT" b="1" dirty="0"/>
              <a:t>Active </a:t>
            </a:r>
            <a:r>
              <a:rPr lang="it-IT" b="1" dirty="0" err="1"/>
              <a:t>Experimentation</a:t>
            </a:r>
            <a:r>
              <a:rPr lang="it-IT" dirty="0"/>
              <a:t> – the </a:t>
            </a:r>
            <a:r>
              <a:rPr lang="it-IT" dirty="0" err="1"/>
              <a:t>newly</a:t>
            </a:r>
            <a:r>
              <a:rPr lang="it-IT" dirty="0"/>
              <a:t> </a:t>
            </a:r>
            <a:r>
              <a:rPr lang="it-IT" dirty="0" err="1"/>
              <a:t>created</a:t>
            </a:r>
            <a:r>
              <a:rPr lang="it-IT" dirty="0"/>
              <a:t> or </a:t>
            </a:r>
            <a:r>
              <a:rPr lang="it-IT" dirty="0" err="1"/>
              <a:t>modified</a:t>
            </a:r>
            <a:r>
              <a:rPr lang="it-IT" dirty="0"/>
              <a:t> </a:t>
            </a:r>
            <a:r>
              <a:rPr lang="it-IT" dirty="0" err="1"/>
              <a:t>concepts</a:t>
            </a:r>
            <a:r>
              <a:rPr lang="it-IT" dirty="0"/>
              <a:t> </a:t>
            </a:r>
            <a:r>
              <a:rPr lang="it-IT" dirty="0" err="1"/>
              <a:t>give</a:t>
            </a:r>
            <a:r>
              <a:rPr lang="it-IT" dirty="0"/>
              <a:t> rise to </a:t>
            </a:r>
            <a:r>
              <a:rPr lang="it-IT" dirty="0" err="1"/>
              <a:t>experimentation</a:t>
            </a:r>
            <a:r>
              <a:rPr lang="it-IT" dirty="0"/>
              <a:t>. The </a:t>
            </a:r>
            <a:r>
              <a:rPr lang="it-IT" dirty="0" err="1"/>
              <a:t>learner</a:t>
            </a:r>
            <a:r>
              <a:rPr lang="it-IT" dirty="0"/>
              <a:t> </a:t>
            </a:r>
            <a:r>
              <a:rPr lang="it-IT" dirty="0" err="1"/>
              <a:t>applies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idea(</a:t>
            </a:r>
            <a:r>
              <a:rPr lang="it-IT" dirty="0" err="1"/>
              <a:t>s</a:t>
            </a:r>
            <a:r>
              <a:rPr lang="it-IT" dirty="0"/>
              <a:t>) to the world </a:t>
            </a:r>
            <a:r>
              <a:rPr lang="it-IT" dirty="0" err="1"/>
              <a:t>around</a:t>
            </a:r>
            <a:r>
              <a:rPr lang="it-IT" dirty="0"/>
              <a:t> </a:t>
            </a:r>
            <a:r>
              <a:rPr lang="it-IT" dirty="0" err="1"/>
              <a:t>them</a:t>
            </a:r>
            <a:r>
              <a:rPr lang="it-IT" dirty="0"/>
              <a:t> to 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happens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4323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Debriefing</a:t>
            </a:r>
            <a:r>
              <a:rPr lang="it-IT" dirty="0" smtClean="0"/>
              <a:t> 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1627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Debriefing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 </a:t>
            </a:r>
            <a:r>
              <a:rPr lang="it-IT" dirty="0" err="1"/>
              <a:t>productive</a:t>
            </a:r>
            <a:r>
              <a:rPr lang="it-IT" dirty="0"/>
              <a:t> flow of </a:t>
            </a:r>
            <a:r>
              <a:rPr lang="it-IT" dirty="0" err="1" smtClean="0"/>
              <a:t>discussion</a:t>
            </a:r>
            <a:r>
              <a:rPr lang="it-IT" dirty="0" smtClean="0"/>
              <a:t> to </a:t>
            </a:r>
            <a:r>
              <a:rPr lang="it-IT" dirty="0" err="1"/>
              <a:t>maximize</a:t>
            </a:r>
            <a:r>
              <a:rPr lang="it-IT" dirty="0"/>
              <a:t> the </a:t>
            </a:r>
            <a:r>
              <a:rPr lang="it-IT" dirty="0" err="1"/>
              <a:t>learning</a:t>
            </a:r>
            <a:r>
              <a:rPr lang="it-IT" dirty="0"/>
              <a:t> </a:t>
            </a:r>
            <a:r>
              <a:rPr lang="it-IT" dirty="0" err="1" smtClean="0"/>
              <a:t>outcomes</a:t>
            </a:r>
            <a:endParaRPr lang="it-IT" dirty="0" smtClean="0"/>
          </a:p>
          <a:p>
            <a:endParaRPr lang="it-IT" dirty="0"/>
          </a:p>
          <a:p>
            <a:r>
              <a:rPr lang="it-IT" dirty="0" err="1"/>
              <a:t>structure</a:t>
            </a:r>
            <a:r>
              <a:rPr lang="it-IT" dirty="0"/>
              <a:t> in </a:t>
            </a:r>
            <a:r>
              <a:rPr lang="it-IT" dirty="0" err="1"/>
              <a:t>fact</a:t>
            </a:r>
            <a:r>
              <a:rPr lang="it-IT" dirty="0"/>
              <a:t> </a:t>
            </a:r>
            <a:r>
              <a:rPr lang="it-IT" dirty="0" err="1"/>
              <a:t>helps</a:t>
            </a:r>
            <a:r>
              <a:rPr lang="it-IT" dirty="0"/>
              <a:t> the facilitator, </a:t>
            </a:r>
            <a:r>
              <a:rPr lang="it-IT" dirty="0" err="1"/>
              <a:t>because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makes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easier</a:t>
            </a:r>
            <a:r>
              <a:rPr lang="it-IT" dirty="0"/>
              <a:t> for </a:t>
            </a:r>
            <a:r>
              <a:rPr lang="it-IT" dirty="0" err="1"/>
              <a:t>them</a:t>
            </a:r>
            <a:r>
              <a:rPr lang="it-IT" dirty="0"/>
              <a:t> and the </a:t>
            </a:r>
            <a:r>
              <a:rPr lang="it-IT" dirty="0" err="1"/>
              <a:t>group</a:t>
            </a:r>
            <a:r>
              <a:rPr lang="it-IT" dirty="0"/>
              <a:t> to </a:t>
            </a:r>
            <a:r>
              <a:rPr lang="it-IT" dirty="0" err="1"/>
              <a:t>follow</a:t>
            </a:r>
            <a:r>
              <a:rPr lang="it-IT" dirty="0"/>
              <a:t> the way the </a:t>
            </a:r>
            <a:r>
              <a:rPr lang="it-IT" dirty="0" err="1"/>
              <a:t>discussion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building up and </a:t>
            </a:r>
            <a:r>
              <a:rPr lang="it-IT" dirty="0" err="1"/>
              <a:t>crystalizing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learning</a:t>
            </a:r>
            <a:r>
              <a:rPr lang="it-IT" dirty="0"/>
              <a:t> </a:t>
            </a:r>
            <a:r>
              <a:rPr lang="it-IT" dirty="0" err="1"/>
              <a:t>points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4320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330</Words>
  <Application>Microsoft Macintosh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Wingdings</vt:lpstr>
      <vt:lpstr>Arial</vt:lpstr>
      <vt:lpstr>Tema di Office</vt:lpstr>
      <vt:lpstr>Power of  Non-formal Education</vt:lpstr>
      <vt:lpstr>What is non-formal education?</vt:lpstr>
      <vt:lpstr>Presentazione di PowerPoint</vt:lpstr>
      <vt:lpstr>Some key characteristics of NFE  </vt:lpstr>
      <vt:lpstr>Experiential Learning Cycle</vt:lpstr>
      <vt:lpstr>Experiential Learning Cycle</vt:lpstr>
      <vt:lpstr>Experiential Learning Cycle</vt:lpstr>
      <vt:lpstr>Debriefing ?</vt:lpstr>
      <vt:lpstr>Debriefing</vt:lpstr>
      <vt:lpstr>Debriefing</vt:lpstr>
      <vt:lpstr>Debriefing - Some general questions suggested for each phase: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of  Non-formal Education</dc:title>
  <dc:creator>Utente di Microsoft Office</dc:creator>
  <cp:lastModifiedBy>Utente di Microsoft Office</cp:lastModifiedBy>
  <cp:revision>6</cp:revision>
  <dcterms:created xsi:type="dcterms:W3CDTF">2023-04-18T18:04:48Z</dcterms:created>
  <dcterms:modified xsi:type="dcterms:W3CDTF">2023-04-18T22:10:44Z</dcterms:modified>
</cp:coreProperties>
</file>